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7" r:id="rId8"/>
    <p:sldId id="268" r:id="rId9"/>
    <p:sldId id="269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2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%C3%89tat_solid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DA536-D5E2-4EE1-804F-D1CF0DE19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146070"/>
            <a:ext cx="5470376" cy="757460"/>
          </a:xfrm>
        </p:spPr>
        <p:txBody>
          <a:bodyPr>
            <a:normAutofit fontScale="90000"/>
          </a:bodyPr>
          <a:lstStyle/>
          <a:p>
            <a:r>
              <a:rPr lang="fr-BE" dirty="0"/>
              <a:t>La minute Road Bouc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6433DB8-2B1B-4783-A8DB-39771125B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00"/>
          <a:stretch/>
        </p:blipFill>
        <p:spPr>
          <a:xfrm>
            <a:off x="0" y="2420888"/>
            <a:ext cx="9144000" cy="357986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D2071F6-6A97-4A4B-A690-7DDA86611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6" y="903530"/>
            <a:ext cx="2555775" cy="143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9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1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1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12B83-F511-447A-BB3A-A8A9DE2D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1" y="69269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Croisement de l’itinéraire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59DF779-89C8-4B15-B149-691CD24E1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694" y="2918984"/>
            <a:ext cx="8043754" cy="130383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FD3904E-3152-4E22-8706-8516C2ABB6E2}"/>
              </a:ext>
            </a:extLst>
          </p:cNvPr>
          <p:cNvSpPr txBox="1"/>
          <p:nvPr/>
        </p:nvSpPr>
        <p:spPr>
          <a:xfrm>
            <a:off x="5076056" y="4966348"/>
            <a:ext cx="274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Merci pour votre attention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BA160C3-3162-4B47-BF3F-C9B4A4B13C00}"/>
              </a:ext>
            </a:extLst>
          </p:cNvPr>
          <p:cNvSpPr txBox="1"/>
          <p:nvPr/>
        </p:nvSpPr>
        <p:spPr>
          <a:xfrm>
            <a:off x="683568" y="5733256"/>
            <a:ext cx="254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Si on excepte quelques …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B6DADF-4796-497C-8B23-C04175166D77}"/>
              </a:ext>
            </a:extLst>
          </p:cNvPr>
          <p:cNvSpPr txBox="1"/>
          <p:nvPr/>
        </p:nvSpPr>
        <p:spPr>
          <a:xfrm>
            <a:off x="3262510" y="5734847"/>
            <a:ext cx="13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murmures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7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8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CC25CEC3-AF05-4EBE-AE64-89827A30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BE" dirty="0"/>
              <a:t>Les murs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699DFDA-AEE4-493D-917E-A42C2C5E592B}"/>
              </a:ext>
            </a:extLst>
          </p:cNvPr>
          <p:cNvSpPr txBox="1"/>
          <p:nvPr/>
        </p:nvSpPr>
        <p:spPr>
          <a:xfrm>
            <a:off x="700673" y="1417638"/>
            <a:ext cx="800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1. Un </a:t>
            </a:r>
            <a:r>
              <a:rPr lang="fr-BE" b="1" dirty="0"/>
              <a:t>mur</a:t>
            </a:r>
            <a:r>
              <a:rPr lang="fr-BE" dirty="0"/>
              <a:t> est une structure </a:t>
            </a:r>
            <a:r>
              <a:rPr lang="fr-BE" dirty="0">
                <a:hlinkClick r:id="rId3" tooltip="État so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solide</a:t>
            </a:r>
            <a:r>
              <a:rPr lang="fr-BE" dirty="0"/>
              <a:t>, souvent fait en briques ou en parpaing, qui sépare ou délimite deux espaces.  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9F23A16-6FA1-4CDC-BA11-525722A417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23881"/>
            <a:ext cx="7226300" cy="40513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1FC57CA-DE66-47FE-8EA0-6B82700D3D18}"/>
              </a:ext>
            </a:extLst>
          </p:cNvPr>
          <p:cNvSpPr txBox="1"/>
          <p:nvPr/>
        </p:nvSpPr>
        <p:spPr>
          <a:xfrm>
            <a:off x="3704708" y="2063969"/>
            <a:ext cx="1995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Et ça peut faire mal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8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61E90F6-B5D7-4F58-B787-38DA89E4C6B9}"/>
              </a:ext>
            </a:extLst>
          </p:cNvPr>
          <p:cNvSpPr txBox="1"/>
          <p:nvPr/>
        </p:nvSpPr>
        <p:spPr>
          <a:xfrm>
            <a:off x="457200" y="1556792"/>
            <a:ext cx="8003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2. En plein air, les murs délimitent un espace, offrant une zone de sécurité contre les intrusions ou restreignant simplement la libre circulation des animaux ou des personnes. 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AF6D31E-9D6B-454E-9F8B-E8BE09792AC7}"/>
              </a:ext>
            </a:extLst>
          </p:cNvPr>
          <p:cNvSpPr txBox="1"/>
          <p:nvPr/>
        </p:nvSpPr>
        <p:spPr>
          <a:xfrm>
            <a:off x="457200" y="2480122"/>
            <a:ext cx="5770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Certains murs ont une fonction de protection contre les effets naturels comme l'eau (on parle dans ce cas de digue).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05FBF99-2331-4FA2-B7DD-B46771B82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624" y="3126453"/>
            <a:ext cx="4486808" cy="336510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103E459-552F-4191-B165-B8507F2CB56D}"/>
              </a:ext>
            </a:extLst>
          </p:cNvPr>
          <p:cNvSpPr txBox="1"/>
          <p:nvPr/>
        </p:nvSpPr>
        <p:spPr>
          <a:xfrm>
            <a:off x="457200" y="3227864"/>
            <a:ext cx="317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Ou comme le vin (on parle dans ce cas de la digue du cru)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2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2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B54A37-DA02-4C42-A970-A41DB65F5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75" y="2996952"/>
            <a:ext cx="7736149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dirty="0"/>
              <a:t>Les routes et chemins interdits</a:t>
            </a:r>
            <a:br>
              <a:rPr lang="fr-FR" dirty="0"/>
            </a:br>
            <a:r>
              <a:rPr lang="fr-FR" u="sng" dirty="0">
                <a:solidFill>
                  <a:srgbClr val="FF0000"/>
                </a:solidFill>
              </a:rPr>
              <a:t>ne sont jamais notés</a:t>
            </a:r>
            <a:r>
              <a:rPr lang="fr-FR" dirty="0"/>
              <a:t>.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0AA6A4-1A64-464B-BB90-54CC8430C7C4}"/>
              </a:ext>
            </a:extLst>
          </p:cNvPr>
          <p:cNvSpPr txBox="1"/>
          <p:nvPr/>
        </p:nvSpPr>
        <p:spPr>
          <a:xfrm>
            <a:off x="570384" y="731837"/>
            <a:ext cx="800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3. En rallye, le terme MUR désigne un élément qui ne peut être franchi ou une voie qui ne peut être pénétrée. </a:t>
            </a:r>
            <a:endParaRPr lang="fr-FR" sz="24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FA9AD0A-2FC3-4411-B747-F00C63D1E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ED9FC6-DE66-44BA-A194-26C9D54A54EC}"/>
              </a:ext>
            </a:extLst>
          </p:cNvPr>
          <p:cNvSpPr txBox="1"/>
          <p:nvPr/>
        </p:nvSpPr>
        <p:spPr>
          <a:xfrm>
            <a:off x="46754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ADB3B9-FC40-4CC9-9117-C477DFD902D4}"/>
              </a:ext>
            </a:extLst>
          </p:cNvPr>
          <p:cNvSpPr txBox="1"/>
          <p:nvPr/>
        </p:nvSpPr>
        <p:spPr>
          <a:xfrm>
            <a:off x="2195736" y="21100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(mais méfiez vous quand même des autres murs)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4816CD0-3566-46D4-9A1A-E613CDEC0E4C}"/>
              </a:ext>
            </a:extLst>
          </p:cNvPr>
          <p:cNvSpPr txBox="1"/>
          <p:nvPr/>
        </p:nvSpPr>
        <p:spPr>
          <a:xfrm>
            <a:off x="3144984" y="4668329"/>
            <a:ext cx="285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Cela peut être déroutant (…)</a:t>
            </a:r>
          </a:p>
        </p:txBody>
      </p:sp>
    </p:spTree>
    <p:extLst>
      <p:ext uri="{BB962C8B-B14F-4D97-AF65-F5344CB8AC3E}">
        <p14:creationId xmlns:p14="http://schemas.microsoft.com/office/powerpoint/2010/main" val="160928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7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823A9-A241-4127-B200-4760899E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sens interdits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1F3A56-0A17-44FD-B884-6CF571637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6" y="5373216"/>
            <a:ext cx="3034680" cy="676671"/>
          </a:xfrm>
        </p:spPr>
        <p:txBody>
          <a:bodyPr/>
          <a:lstStyle/>
          <a:p>
            <a:r>
              <a:rPr lang="fr-FR" dirty="0"/>
              <a:t>Le signal E10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71869AD-4158-4DCA-AD6A-4E57A5311865}"/>
              </a:ext>
            </a:extLst>
          </p:cNvPr>
          <p:cNvSpPr txBox="1"/>
          <p:nvPr/>
        </p:nvSpPr>
        <p:spPr>
          <a:xfrm>
            <a:off x="5229192" y="5373216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L’essence interdite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F06B892-6DAF-4640-827D-27A4C0F14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618" y="5057753"/>
            <a:ext cx="1298451" cy="1307595"/>
          </a:xfrm>
          <a:prstGeom prst="rect">
            <a:avLst/>
          </a:prstGeom>
        </p:spPr>
      </p:pic>
      <p:pic>
        <p:nvPicPr>
          <p:cNvPr id="2052" name="Picture 4" descr="https://www.code-de-la-route.be/images/stories/verkeerstekens/C/C1.png">
            <a:extLst>
              <a:ext uri="{FF2B5EF4-FFF2-40B4-BE49-F238E27FC236}">
                <a16:creationId xmlns:a16="http://schemas.microsoft.com/office/drawing/2014/main" id="{E5DB60BB-10C7-47B2-97B5-587D16730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0149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AA38A6A-58CB-4689-A5ED-18A62F974A77}"/>
              </a:ext>
            </a:extLst>
          </p:cNvPr>
          <p:cNvSpPr txBox="1">
            <a:spLocks/>
          </p:cNvSpPr>
          <p:nvPr/>
        </p:nvSpPr>
        <p:spPr>
          <a:xfrm>
            <a:off x="601216" y="1550149"/>
            <a:ext cx="303468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signal C 1 :</a:t>
            </a:r>
          </a:p>
        </p:txBody>
      </p:sp>
      <p:pic>
        <p:nvPicPr>
          <p:cNvPr id="2056" name="Picture 8" descr="https://www.code-de-la-route.be/images/stories/verkeerstekens/C/C3.png">
            <a:extLst>
              <a:ext uri="{FF2B5EF4-FFF2-40B4-BE49-F238E27FC236}">
                <a16:creationId xmlns:a16="http://schemas.microsoft.com/office/drawing/2014/main" id="{53ABD411-473E-4824-AD71-1E9462540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239703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06F07359-C94E-4CD7-B4B2-C17B98E9913E}"/>
              </a:ext>
            </a:extLst>
          </p:cNvPr>
          <p:cNvSpPr txBox="1">
            <a:spLocks/>
          </p:cNvSpPr>
          <p:nvPr/>
        </p:nvSpPr>
        <p:spPr>
          <a:xfrm>
            <a:off x="601215" y="2418129"/>
            <a:ext cx="303468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signal C 3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CA5B302-DD24-4A29-8C05-B3D5A44BE21D}"/>
              </a:ext>
            </a:extLst>
          </p:cNvPr>
          <p:cNvSpPr txBox="1"/>
          <p:nvPr/>
        </p:nvSpPr>
        <p:spPr>
          <a:xfrm>
            <a:off x="5329660" y="2042154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L’organisateur ne peut y déroger</a:t>
            </a:r>
          </a:p>
        </p:txBody>
      </p:sp>
      <p:pic>
        <p:nvPicPr>
          <p:cNvPr id="2058" name="Picture 10" descr="https://www.code-de-la-route.be/images/stories/verkeerstekens/C/C21.png">
            <a:extLst>
              <a:ext uri="{FF2B5EF4-FFF2-40B4-BE49-F238E27FC236}">
                <a16:creationId xmlns:a16="http://schemas.microsoft.com/office/drawing/2014/main" id="{6F6BD1B9-6D51-49D4-949F-B083ED39F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6" y="3968409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962417E8-DEBF-47F3-9EE6-DFDE55ACA2ED}"/>
              </a:ext>
            </a:extLst>
          </p:cNvPr>
          <p:cNvSpPr txBox="1">
            <a:spLocks/>
          </p:cNvSpPr>
          <p:nvPr/>
        </p:nvSpPr>
        <p:spPr>
          <a:xfrm>
            <a:off x="601215" y="4049341"/>
            <a:ext cx="4582854" cy="617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signaux C 21 à C 29 :</a:t>
            </a:r>
          </a:p>
        </p:txBody>
      </p:sp>
      <p:pic>
        <p:nvPicPr>
          <p:cNvPr id="2060" name="Picture 12" descr="https://www.code-de-la-route.be/images/stories/verkeerstekens/C/C27.png">
            <a:extLst>
              <a:ext uri="{FF2B5EF4-FFF2-40B4-BE49-F238E27FC236}">
                <a16:creationId xmlns:a16="http://schemas.microsoft.com/office/drawing/2014/main" id="{9AC45DAE-937E-4804-B02F-3E77802CD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213" y="3968409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7C4AC464-039A-47F3-BE4E-DC0CCB89B763}"/>
              </a:ext>
            </a:extLst>
          </p:cNvPr>
          <p:cNvSpPr txBox="1"/>
          <p:nvPr/>
        </p:nvSpPr>
        <p:spPr>
          <a:xfrm>
            <a:off x="5113094" y="4714725"/>
            <a:ext cx="36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Ne s’adressent qu’aux véhicules visés</a:t>
            </a:r>
          </a:p>
        </p:txBody>
      </p:sp>
      <p:pic>
        <p:nvPicPr>
          <p:cNvPr id="2062" name="Picture 14" descr="https://www.code-de-la-route.be/images/stories/verkeerstekens/divers/200m.png">
            <a:extLst>
              <a:ext uri="{FF2B5EF4-FFF2-40B4-BE49-F238E27FC236}">
                <a16:creationId xmlns:a16="http://schemas.microsoft.com/office/drawing/2014/main" id="{B3C4F7D0-FB5F-4481-8859-9ED331832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631" y="3396418"/>
            <a:ext cx="11430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1ECF5FD1-6F3A-43D4-9266-EFB07694945C}"/>
              </a:ext>
            </a:extLst>
          </p:cNvPr>
          <p:cNvSpPr txBox="1"/>
          <p:nvPr/>
        </p:nvSpPr>
        <p:spPr>
          <a:xfrm>
            <a:off x="654989" y="3351149"/>
            <a:ext cx="355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Mais s’il y a un panneau additionnel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6DA788D-585D-4882-B859-3AA5E6533181}"/>
              </a:ext>
            </a:extLst>
          </p:cNvPr>
          <p:cNvSpPr txBox="1"/>
          <p:nvPr/>
        </p:nvSpPr>
        <p:spPr>
          <a:xfrm>
            <a:off x="5426302" y="3360461"/>
            <a:ext cx="341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mur se trouve à cette distance 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E386AC6-877D-4F90-BDAB-56854CEA160B}"/>
              </a:ext>
            </a:extLst>
          </p:cNvPr>
          <p:cNvSpPr txBox="1"/>
          <p:nvPr/>
        </p:nvSpPr>
        <p:spPr>
          <a:xfrm>
            <a:off x="498376" y="6334618"/>
            <a:ext cx="814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Comme le disait </a:t>
            </a:r>
            <a:r>
              <a:rPr lang="fr-FR" dirty="0" err="1"/>
              <a:t>Nagisa</a:t>
            </a:r>
            <a:r>
              <a:rPr lang="fr-FR" dirty="0"/>
              <a:t> </a:t>
            </a:r>
            <a:r>
              <a:rPr lang="fr-FR" dirty="0" err="1"/>
              <a:t>Ōshima</a:t>
            </a:r>
            <a:r>
              <a:rPr lang="fr-FR" dirty="0"/>
              <a:t>, s</a:t>
            </a:r>
            <a:r>
              <a:rPr lang="fr-BE" dirty="0"/>
              <a:t>i vous en mettez dans votre réservoir, ça empire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20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8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"/>
                            </p:stCondLst>
                            <p:childTnLst>
                              <p:par>
                                <p:cTn id="5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4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2" grpId="0"/>
      <p:bldP spid="17" grpId="0"/>
      <p:bldP spid="11" grpId="0"/>
      <p:bldP spid="20" grpId="0"/>
      <p:bldP spid="23" grpId="0"/>
      <p:bldP spid="25" grpId="0"/>
      <p:bldP spid="26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87987-3092-45EF-B9AF-8BC8D3FC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767"/>
          </a:xfrm>
        </p:spPr>
        <p:txBody>
          <a:bodyPr>
            <a:normAutofit/>
          </a:bodyPr>
          <a:lstStyle/>
          <a:p>
            <a:r>
              <a:rPr lang="fr-FR" dirty="0"/>
              <a:t>Excepté circulation locale (ECL)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E1D497-B2AF-44D9-B70B-FE4DE55BF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16" y="1105405"/>
            <a:ext cx="7427168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S’il n’est pas mentionné « Excepté Rallye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9F6F58F-CE76-4EA9-B494-6F3C4B31D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239" y="1993814"/>
            <a:ext cx="3775521" cy="22203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77CB3C7-6177-4EA1-8FAB-2BEF7C21CD1E}"/>
              </a:ext>
            </a:extLst>
          </p:cNvPr>
          <p:cNvSpPr txBox="1"/>
          <p:nvPr/>
        </p:nvSpPr>
        <p:spPr>
          <a:xfrm>
            <a:off x="2465492" y="4653136"/>
            <a:ext cx="42130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/>
              <a:t>On ne peut pas y passer </a:t>
            </a:r>
            <a:r>
              <a:rPr lang="fr-BE" sz="3000" dirty="0"/>
              <a:t>!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B73D989-A4F1-4828-A935-9B46C2B7CBAC}"/>
              </a:ext>
            </a:extLst>
          </p:cNvPr>
          <p:cNvSpPr txBox="1"/>
          <p:nvPr/>
        </p:nvSpPr>
        <p:spPr>
          <a:xfrm>
            <a:off x="457200" y="544522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000" dirty="0"/>
              <a:t>Sauf si l’organisateur le mentionne expressément …</a:t>
            </a:r>
            <a:endParaRPr lang="fr-FR" sz="3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6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1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1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11E1F-CA32-4902-B2C3-7FA37071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529"/>
          </a:xfrm>
        </p:spPr>
        <p:txBody>
          <a:bodyPr>
            <a:noAutofit/>
          </a:bodyPr>
          <a:lstStyle/>
          <a:p>
            <a:r>
              <a:rPr lang="fr-FR" sz="3200" dirty="0"/>
              <a:t>Voie sans issue </a:t>
            </a:r>
            <a:r>
              <a:rPr lang="fr-FR" sz="3200"/>
              <a:t>et voie </a:t>
            </a:r>
            <a:r>
              <a:rPr lang="fr-FR" sz="3200" dirty="0"/>
              <a:t>privée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0548D6-633C-47DD-96FB-3BBB46EF2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2818656" cy="604664"/>
          </a:xfrm>
        </p:spPr>
        <p:txBody>
          <a:bodyPr/>
          <a:lstStyle/>
          <a:p>
            <a:r>
              <a:rPr lang="fr-BE" dirty="0"/>
              <a:t>Signal F 45 :</a:t>
            </a:r>
            <a:endParaRPr lang="fr-FR" dirty="0"/>
          </a:p>
        </p:txBody>
      </p:sp>
      <p:pic>
        <p:nvPicPr>
          <p:cNvPr id="3074" name="Picture 2" descr="https://www.code-de-la-route.be/images/stories/verkeerstekens/F/F45.png">
            <a:extLst>
              <a:ext uri="{FF2B5EF4-FFF2-40B4-BE49-F238E27FC236}">
                <a16:creationId xmlns:a16="http://schemas.microsoft.com/office/drawing/2014/main" id="{351772CC-A68D-4865-893E-455B1732A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60203"/>
            <a:ext cx="7143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8E52997-2AD1-4104-A5C3-867A7E3C6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42" y="3068960"/>
            <a:ext cx="714286" cy="1057143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63E55BA-E622-4D9B-8404-F8314F016ED2}"/>
              </a:ext>
            </a:extLst>
          </p:cNvPr>
          <p:cNvSpPr txBox="1">
            <a:spLocks/>
          </p:cNvSpPr>
          <p:nvPr/>
        </p:nvSpPr>
        <p:spPr>
          <a:xfrm>
            <a:off x="457200" y="3228096"/>
            <a:ext cx="281865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Signal F 45 :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FDBDF27-FA62-4E7E-8B52-103C3E51651F}"/>
              </a:ext>
            </a:extLst>
          </p:cNvPr>
          <p:cNvSpPr txBox="1"/>
          <p:nvPr/>
        </p:nvSpPr>
        <p:spPr>
          <a:xfrm>
            <a:off x="5076056" y="1600201"/>
            <a:ext cx="1988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/>
              <a:t>est un mur</a:t>
            </a:r>
            <a:endParaRPr lang="fr-FR" sz="32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708794-8133-4901-BFC6-00651BDC5F1F}"/>
              </a:ext>
            </a:extLst>
          </p:cNvPr>
          <p:cNvSpPr txBox="1"/>
          <p:nvPr/>
        </p:nvSpPr>
        <p:spPr>
          <a:xfrm>
            <a:off x="5043732" y="3228096"/>
            <a:ext cx="3642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/>
              <a:t>n'est généralement pas un mur !</a:t>
            </a:r>
            <a:endParaRPr lang="fr-FR" sz="3200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A86A9BB5-BAFF-45AA-9371-CC9A66D0F869}"/>
              </a:ext>
            </a:extLst>
          </p:cNvPr>
          <p:cNvSpPr txBox="1">
            <a:spLocks/>
          </p:cNvSpPr>
          <p:nvPr/>
        </p:nvSpPr>
        <p:spPr>
          <a:xfrm>
            <a:off x="457200" y="4653348"/>
            <a:ext cx="7910947" cy="1799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La voie privée peut être signalée par un panneau</a:t>
            </a:r>
            <a:br>
              <a:rPr lang="fr-BE" dirty="0"/>
            </a:br>
            <a:r>
              <a:rPr lang="fr-BE" dirty="0"/>
              <a:t>ou identifiée par la présence d’une boite aux lettres,</a:t>
            </a:r>
            <a:br>
              <a:rPr lang="fr-BE" dirty="0"/>
            </a:br>
            <a:r>
              <a:rPr lang="fr-BE" dirty="0"/>
              <a:t>d’une barrière ouverte (ou fermée),</a:t>
            </a:r>
            <a:br>
              <a:rPr lang="fr-BE" dirty="0"/>
            </a:br>
            <a:r>
              <a:rPr lang="fr-BE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6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B8D25C-4E1C-4D39-8F81-B68C24B0D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6779096" cy="604664"/>
          </a:xfrm>
        </p:spPr>
        <p:txBody>
          <a:bodyPr/>
          <a:lstStyle/>
          <a:p>
            <a:r>
              <a:rPr lang="fr-BE" dirty="0"/>
              <a:t>Un parking signalé par un signal E 9a :</a:t>
            </a:r>
            <a:endParaRPr lang="fr-FR" dirty="0"/>
          </a:p>
        </p:txBody>
      </p:sp>
      <p:pic>
        <p:nvPicPr>
          <p:cNvPr id="4098" name="Picture 2" descr="https://www.code-de-la-route.be/images/stories/verkeerstekens/E/E9A.png">
            <a:extLst>
              <a:ext uri="{FF2B5EF4-FFF2-40B4-BE49-F238E27FC236}">
                <a16:creationId xmlns:a16="http://schemas.microsoft.com/office/drawing/2014/main" id="{A9F9AE76-005A-4F4A-9587-D43DFDFF8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373895"/>
            <a:ext cx="7143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7D8841-8238-4563-8298-3ECFE9B2FD38}"/>
              </a:ext>
            </a:extLst>
          </p:cNvPr>
          <p:cNvSpPr txBox="1">
            <a:spLocks/>
          </p:cNvSpPr>
          <p:nvPr/>
        </p:nvSpPr>
        <p:spPr>
          <a:xfrm>
            <a:off x="846900" y="2545596"/>
            <a:ext cx="569897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A ne pas confondre avec le signal F 59 qui n’est pas un mur :</a:t>
            </a:r>
            <a:endParaRPr lang="fr-FR" dirty="0"/>
          </a:p>
        </p:txBody>
      </p:sp>
      <p:pic>
        <p:nvPicPr>
          <p:cNvPr id="4100" name="Picture 4" descr="https://www.code-de-la-route.be/images/stories/verkeerstekens/F/F59.png">
            <a:extLst>
              <a:ext uri="{FF2B5EF4-FFF2-40B4-BE49-F238E27FC236}">
                <a16:creationId xmlns:a16="http://schemas.microsoft.com/office/drawing/2014/main" id="{70A2FCAB-D42F-4CFC-92AE-D38A4916E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2756346"/>
            <a:ext cx="7143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10231E36-73A8-487E-BC97-B3DB35602965}"/>
              </a:ext>
            </a:extLst>
          </p:cNvPr>
          <p:cNvSpPr txBox="1">
            <a:spLocks/>
          </p:cNvSpPr>
          <p:nvPr/>
        </p:nvSpPr>
        <p:spPr>
          <a:xfrm>
            <a:off x="457200" y="4182471"/>
            <a:ext cx="49068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Une entrée d’autoroute :</a:t>
            </a:r>
            <a:endParaRPr lang="fr-FR" dirty="0"/>
          </a:p>
        </p:txBody>
      </p:sp>
      <p:pic>
        <p:nvPicPr>
          <p:cNvPr id="4102" name="Picture 6" descr="https://www.code-de-la-route.be/images/stories/verkeerstekens/F/F5.png">
            <a:extLst>
              <a:ext uri="{FF2B5EF4-FFF2-40B4-BE49-F238E27FC236}">
                <a16:creationId xmlns:a16="http://schemas.microsoft.com/office/drawing/2014/main" id="{1D255866-CCBB-4783-B65F-8317A21F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4124383"/>
            <a:ext cx="7143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97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8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F6B42-4951-42E8-AE60-20470855F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5554960" cy="604664"/>
          </a:xfrm>
        </p:spPr>
        <p:txBody>
          <a:bodyPr/>
          <a:lstStyle/>
          <a:p>
            <a:r>
              <a:rPr lang="fr-FR" dirty="0"/>
              <a:t>Ligne blanche continue</a:t>
            </a:r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56F2F01-1A9C-46BB-8553-2921FE05D849}"/>
              </a:ext>
            </a:extLst>
          </p:cNvPr>
          <p:cNvSpPr txBox="1">
            <a:spLocks/>
          </p:cNvSpPr>
          <p:nvPr/>
        </p:nvSpPr>
        <p:spPr>
          <a:xfrm>
            <a:off x="470580" y="2216168"/>
            <a:ext cx="8205876" cy="7807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800" dirty="0"/>
              <a:t>Chemin de terre (sauf si renseigné dans R--‐B)</a:t>
            </a:r>
          </a:p>
          <a:p>
            <a:endParaRPr lang="fr-FR" dirty="0"/>
          </a:p>
        </p:txBody>
      </p:sp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5DC29819-EFB5-4931-958A-85B55A266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980637"/>
              </p:ext>
            </p:extLst>
          </p:nvPr>
        </p:nvGraphicFramePr>
        <p:xfrm>
          <a:off x="5004048" y="3008254"/>
          <a:ext cx="266471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3" imgW="2962275" imgH="1533525" progId="MSDraw.Drawing.8.2">
                  <p:embed/>
                </p:oleObj>
              </mc:Choice>
              <mc:Fallback>
                <p:oleObj r:id="rId3" imgW="2962275" imgH="1533525" progId="MSDraw.Drawing.8.2">
                  <p:embed/>
                  <p:pic>
                    <p:nvPicPr>
                      <p:cNvPr id="12" name="Objet 11">
                        <a:extLst>
                          <a:ext uri="{FF2B5EF4-FFF2-40B4-BE49-F238E27FC236}">
                            <a16:creationId xmlns:a16="http://schemas.microsoft.com/office/drawing/2014/main" id="{A84FECE6-8F21-47D2-B58E-107A4C1128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008254"/>
                        <a:ext cx="2664718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C182DC5-07EE-4651-B0CE-F778DDE5CADD}"/>
              </a:ext>
            </a:extLst>
          </p:cNvPr>
          <p:cNvSpPr txBox="1">
            <a:spLocks/>
          </p:cNvSpPr>
          <p:nvPr/>
        </p:nvSpPr>
        <p:spPr>
          <a:xfrm>
            <a:off x="470580" y="4585825"/>
            <a:ext cx="820587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Chemin pour lequel il faut franchir une bordure</a:t>
            </a:r>
          </a:p>
          <a:p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9113BFB-6481-4897-8E40-87069FA4EB0F}"/>
              </a:ext>
            </a:extLst>
          </p:cNvPr>
          <p:cNvSpPr txBox="1">
            <a:spLocks/>
          </p:cNvSpPr>
          <p:nvPr/>
        </p:nvSpPr>
        <p:spPr>
          <a:xfrm>
            <a:off x="469062" y="5190489"/>
            <a:ext cx="820587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Entrée de rond-point (il n’y a pas de note)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332</Words>
  <Application>Microsoft Office PowerPoint</Application>
  <PresentationFormat>Affichage à l'écran (4:3)</PresentationFormat>
  <Paragraphs>57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Thème Office</vt:lpstr>
      <vt:lpstr>MSDraw.Drawing.8.2</vt:lpstr>
      <vt:lpstr>La minute Road Bouc</vt:lpstr>
      <vt:lpstr>Les murs</vt:lpstr>
      <vt:lpstr>Présentation PowerPoint</vt:lpstr>
      <vt:lpstr>Présentation PowerPoint</vt:lpstr>
      <vt:lpstr>Les sens interdits</vt:lpstr>
      <vt:lpstr>Excepté circulation locale (ECL)</vt:lpstr>
      <vt:lpstr>Voie sans issue et voie privée</vt:lpstr>
      <vt:lpstr>Présentation PowerPoint</vt:lpstr>
      <vt:lpstr>Présentation PowerPoint</vt:lpstr>
      <vt:lpstr>Croisement de l’itinéraire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minute Road Bouc</dc:title>
  <dc:creator>Bob</dc:creator>
  <cp:lastModifiedBy>Bourmorck Robert</cp:lastModifiedBy>
  <cp:revision>58</cp:revision>
  <dcterms:created xsi:type="dcterms:W3CDTF">2018-10-24T15:35:10Z</dcterms:created>
  <dcterms:modified xsi:type="dcterms:W3CDTF">2019-02-19T17:06:05Z</dcterms:modified>
</cp:coreProperties>
</file>